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9" r:id="rId4"/>
    <p:sldId id="260" r:id="rId5"/>
    <p:sldId id="269" r:id="rId6"/>
    <p:sldId id="262" r:id="rId7"/>
    <p:sldId id="263" r:id="rId8"/>
    <p:sldId id="272" r:id="rId9"/>
    <p:sldId id="273" r:id="rId10"/>
    <p:sldId id="274" r:id="rId11"/>
    <p:sldId id="275" r:id="rId12"/>
    <p:sldId id="276" r:id="rId13"/>
    <p:sldId id="278" r:id="rId14"/>
    <p:sldId id="280" r:id="rId15"/>
    <p:sldId id="279" r:id="rId16"/>
    <p:sldId id="281" r:id="rId17"/>
    <p:sldId id="28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B8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EF2D-5472-44F4-8522-9D4D97837FD7}" type="datetimeFigureOut">
              <a:rPr lang="ru-RU" smtClean="0"/>
              <a:pPr/>
              <a:t>13.01.2026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BE4D-F113-416F-BC72-EA8C753E6B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EF2D-5472-44F4-8522-9D4D97837FD7}" type="datetimeFigureOut">
              <a:rPr lang="ru-RU" smtClean="0"/>
              <a:pPr/>
              <a:t>13.01.2026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BE4D-F113-416F-BC72-EA8C753E6B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EF2D-5472-44F4-8522-9D4D97837FD7}" type="datetimeFigureOut">
              <a:rPr lang="ru-RU" smtClean="0"/>
              <a:pPr/>
              <a:t>13.01.2026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BE4D-F113-416F-BC72-EA8C753E6B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EF2D-5472-44F4-8522-9D4D97837FD7}" type="datetimeFigureOut">
              <a:rPr lang="ru-RU" smtClean="0"/>
              <a:pPr/>
              <a:t>13.01.2026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BE4D-F113-416F-BC72-EA8C753E6B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EF2D-5472-44F4-8522-9D4D97837FD7}" type="datetimeFigureOut">
              <a:rPr lang="ru-RU" smtClean="0"/>
              <a:pPr/>
              <a:t>13.01.2026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BE4D-F113-416F-BC72-EA8C753E6B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EF2D-5472-44F4-8522-9D4D97837FD7}" type="datetimeFigureOut">
              <a:rPr lang="ru-RU" smtClean="0"/>
              <a:pPr/>
              <a:t>13.01.2026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A9BE4D-F113-416F-BC72-EA8C753E6BE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EF2D-5472-44F4-8522-9D4D97837FD7}" type="datetimeFigureOut">
              <a:rPr lang="ru-RU" smtClean="0"/>
              <a:pPr/>
              <a:t>13.01.2026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BE4D-F113-416F-BC72-EA8C753E6B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EF2D-5472-44F4-8522-9D4D97837FD7}" type="datetimeFigureOut">
              <a:rPr lang="ru-RU" smtClean="0"/>
              <a:pPr/>
              <a:t>13.01.2026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8A9BE4D-F113-416F-BC72-EA8C753E6B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0134EF2D-5472-44F4-8522-9D4D97837FD7}" type="datetimeFigureOut">
              <a:rPr lang="ru-RU" smtClean="0"/>
              <a:pPr/>
              <a:t>13.01.2026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BE4D-F113-416F-BC72-EA8C753E6B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EF2D-5472-44F4-8522-9D4D97837FD7}" type="datetimeFigureOut">
              <a:rPr lang="ru-RU" smtClean="0"/>
              <a:pPr/>
              <a:t>13.01.2026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BE4D-F113-416F-BC72-EA8C753E6B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EF2D-5472-44F4-8522-9D4D97837FD7}" type="datetimeFigureOut">
              <a:rPr lang="ru-RU" smtClean="0"/>
              <a:pPr/>
              <a:t>13.01.2026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BE4D-F113-416F-BC72-EA8C753E6B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134EF2D-5472-44F4-8522-9D4D97837FD7}" type="datetimeFigureOut">
              <a:rPr lang="ru-RU" smtClean="0"/>
              <a:pPr/>
              <a:t>13.01.2026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8A9BE4D-F113-416F-BC72-EA8C753E6BE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gif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image" Target="../media/image19.jpeg"/><Relationship Id="rId7" Type="http://schemas.openxmlformats.org/officeDocument/2006/relationships/image" Target="../media/image12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>
            <a:alpha val="8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476672"/>
            <a:ext cx="903649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endParaRPr lang="ru-RU" sz="3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право 2">
            <a:hlinkClick r:id="rId2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899592" y="1622155"/>
            <a:ext cx="72008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1" i="0" u="none" strike="noStrike" cap="none" normalizeH="0" baseline="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Интерактивная игра 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4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«Знатоки правил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4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пожарной</a:t>
            </a:r>
            <a:r>
              <a:rPr kumimoji="0" lang="ru-RU" sz="4000" b="1" i="0" u="none" strike="noStrike" cap="none" normalizeH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безопасности</a:t>
            </a:r>
            <a:r>
              <a:rPr kumimoji="0" lang="ru-RU" sz="4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40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5148064" y="5368686"/>
            <a:ext cx="39959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  </a:t>
            </a:r>
            <a:endParaRPr kumimoji="0" lang="ru-RU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24" y="214290"/>
            <a:ext cx="7643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Ростова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-на-Дону «МБДОУ № 132»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798202"/>
            <a:ext cx="2928953" cy="314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75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14282" y="785794"/>
            <a:ext cx="8643998" cy="5830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>
              <a:spcBef>
                <a:spcPct val="20000"/>
              </a:spcBef>
              <a:defRPr/>
            </a:pPr>
            <a:r>
              <a:rPr lang="ru-RU" sz="1600" b="1" dirty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1.  Предлагаются задания трёх типов: </a:t>
            </a:r>
          </a:p>
          <a:p>
            <a:pPr>
              <a:spcBef>
                <a:spcPct val="20000"/>
              </a:spcBef>
              <a:defRPr/>
            </a:pPr>
            <a:r>
              <a:rPr lang="ru-RU" sz="1600" b="1" dirty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1.Задания имеют </a:t>
            </a:r>
            <a:r>
              <a:rPr lang="ru-RU" sz="1600" b="1" dirty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несколько</a:t>
            </a:r>
            <a:r>
              <a:rPr lang="ru-RU" sz="1600" b="1" dirty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вариантов ответа. Из них только один ответ правильный. Его и нужно найти. </a:t>
            </a:r>
          </a:p>
          <a:p>
            <a:pPr>
              <a:spcBef>
                <a:spcPct val="20000"/>
              </a:spcBef>
              <a:defRPr/>
            </a:pPr>
            <a:r>
              <a:rPr lang="ru-RU" sz="1600" b="1" dirty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1.2. Необходимо устно ответить, а потом нажав на кнопку «Правильный ответ» проверить  себя. </a:t>
            </a:r>
          </a:p>
          <a:p>
            <a:pPr>
              <a:spcBef>
                <a:spcPct val="20000"/>
              </a:spcBef>
              <a:defRPr/>
            </a:pPr>
            <a:r>
              <a:rPr lang="ru-RU" sz="1600" b="1" dirty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1.3. Следует выбрать верно или неверно утверждение . </a:t>
            </a:r>
          </a:p>
          <a:p>
            <a:pPr marL="609600" indent="-609600">
              <a:spcBef>
                <a:spcPct val="20000"/>
              </a:spcBef>
              <a:defRPr/>
            </a:pPr>
            <a:r>
              <a:rPr lang="ru-RU" sz="1600" b="1" dirty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2.   Если ты ответил правильно, ты увидишь  довольного смайлика.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defRPr/>
            </a:pPr>
            <a:endParaRPr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defRPr/>
            </a:pPr>
            <a:endParaRPr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609600" indent="-609600" algn="ctr">
              <a:lnSpc>
                <a:spcPct val="80000"/>
              </a:lnSpc>
              <a:spcBef>
                <a:spcPct val="20000"/>
              </a:spcBef>
              <a:defRPr/>
            </a:pPr>
            <a:endParaRPr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1600" b="1" dirty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3. Если ты ошибся, то смайлики  сообщат тебе об этом своим появлением. </a:t>
            </a:r>
          </a:p>
          <a:p>
            <a:pPr marL="609600" indent="-609600"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1600" b="1" dirty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 огорчайся,                                     подумай ещё, не торопись!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defRPr/>
            </a:pPr>
            <a:endParaRPr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defRPr/>
            </a:pPr>
            <a:endParaRPr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AutoNum type="arabicPeriod" startAt="4"/>
              <a:defRPr/>
            </a:pPr>
            <a:r>
              <a:rPr lang="ru-RU" sz="1600" b="1" dirty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Переход к новому слайду – по щелчку  на стрелочку.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AutoNum type="arabicPeriod" startAt="4"/>
              <a:defRPr/>
            </a:pPr>
            <a:endParaRPr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</a:t>
            </a:r>
            <a:r>
              <a:rPr lang="ru-RU" sz="2400" b="1" cap="all" dirty="0">
                <a:ln w="9000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Удачи вам,   ребята!</a:t>
            </a:r>
            <a:endParaRPr lang="ru-RU" sz="2400" b="1" dirty="0">
              <a:ln w="9000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defRPr/>
            </a:pPr>
            <a:endParaRPr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defRPr/>
            </a:pPr>
            <a:endParaRPr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395288" y="1"/>
            <a:ext cx="8229600" cy="714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Правила игры:</a:t>
            </a: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571472" y="4071942"/>
            <a:ext cx="2357454" cy="642942"/>
            <a:chOff x="3560" y="564"/>
            <a:chExt cx="1951" cy="507"/>
          </a:xfrm>
        </p:grpSpPr>
        <p:sp>
          <p:nvSpPr>
            <p:cNvPr id="3093" name="AutoShape 10"/>
            <p:cNvSpPr>
              <a:spLocks noChangeArrowheads="1"/>
            </p:cNvSpPr>
            <p:nvPr/>
          </p:nvSpPr>
          <p:spPr bwMode="auto">
            <a:xfrm>
              <a:off x="3560" y="564"/>
              <a:ext cx="1951" cy="507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sz="14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                  </a:t>
              </a:r>
              <a:r>
                <a:rPr lang="ru-RU" sz="1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ПОДУМАЙ!</a:t>
              </a:r>
            </a:p>
          </p:txBody>
        </p:sp>
        <p:pic>
          <p:nvPicPr>
            <p:cNvPr id="9234" name="Picture 11" descr="big_smiles_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9" y="564"/>
              <a:ext cx="726" cy="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222" name="Group 12"/>
          <p:cNvGrpSpPr>
            <a:grpSpLocks/>
          </p:cNvGrpSpPr>
          <p:nvPr/>
        </p:nvGrpSpPr>
        <p:grpSpPr bwMode="auto">
          <a:xfrm>
            <a:off x="4357686" y="4071942"/>
            <a:ext cx="2357454" cy="642942"/>
            <a:chOff x="3198" y="1570"/>
            <a:chExt cx="1951" cy="680"/>
          </a:xfrm>
        </p:grpSpPr>
        <p:sp>
          <p:nvSpPr>
            <p:cNvPr id="3091" name="AutoShape 13"/>
            <p:cNvSpPr>
              <a:spLocks noChangeArrowheads="1"/>
            </p:cNvSpPr>
            <p:nvPr/>
          </p:nvSpPr>
          <p:spPr bwMode="auto">
            <a:xfrm>
              <a:off x="3198" y="1570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sz="1400" b="1" dirty="0">
                  <a:solidFill>
                    <a:srgbClr val="FF0000"/>
                  </a:solidFill>
                </a:rPr>
                <a:t>                </a:t>
              </a:r>
              <a:r>
                <a:rPr lang="ru-RU" sz="1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ОШИБКА!</a:t>
              </a:r>
            </a:p>
          </p:txBody>
        </p:sp>
        <p:pic>
          <p:nvPicPr>
            <p:cNvPr id="9232" name="Picture 14" descr="big_smiles_27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3" y="1570"/>
              <a:ext cx="660" cy="68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pic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3500430" y="2769205"/>
            <a:ext cx="2168427" cy="659796"/>
            <a:chOff x="3606" y="1571"/>
            <a:chExt cx="1905" cy="408"/>
          </a:xfrm>
          <a:solidFill>
            <a:schemeClr val="accent2"/>
          </a:solidFill>
        </p:grpSpPr>
        <p:sp>
          <p:nvSpPr>
            <p:cNvPr id="3089" name="AutoShape 16"/>
            <p:cNvSpPr>
              <a:spLocks noChangeArrowheads="1"/>
            </p:cNvSpPr>
            <p:nvPr/>
          </p:nvSpPr>
          <p:spPr bwMode="auto">
            <a:xfrm>
              <a:off x="3792" y="1571"/>
              <a:ext cx="1719" cy="40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sz="1400" b="1" dirty="0">
                  <a:solidFill>
                    <a:srgbClr val="008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  МОЛОДЕЦ!</a:t>
              </a:r>
            </a:p>
          </p:txBody>
        </p:sp>
        <p:pic>
          <p:nvPicPr>
            <p:cNvPr id="3090" name="Picture 17" descr="big_smiles_31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06" y="1585"/>
              <a:ext cx="589" cy="394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pic>
      </p:grpSp>
      <p:sp>
        <p:nvSpPr>
          <p:cNvPr id="25" name="Стрелка вправо 24">
            <a:hlinkClick r:id="rId5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328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>
        <p:checker/>
      </p:transition>
    </mc:Choice>
    <mc:Fallback xmlns="">
      <p:transition spd="slow" advClick="0">
        <p:checker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/>
          </p:cNvSpPr>
          <p:nvPr/>
        </p:nvSpPr>
        <p:spPr>
          <a:xfrm>
            <a:off x="752232" y="214290"/>
            <a:ext cx="7696200" cy="163398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Arial Black" pitchFamily="34" charset="0"/>
              </a:rPr>
              <a:t>Какой номер телефона необходимо набрать при пожаре?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" y="1603946"/>
            <a:ext cx="242886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А)</a:t>
            </a:r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109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" y="2708920"/>
            <a:ext cx="23574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Б)</a:t>
            </a:r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103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" y="3890665"/>
            <a:ext cx="214310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В)</a:t>
            </a:r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104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" y="5013176"/>
            <a:ext cx="248329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Д)</a:t>
            </a:r>
            <a:r>
              <a:rPr lang="en-US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101</a:t>
            </a:r>
          </a:p>
        </p:txBody>
      </p:sp>
      <p:sp>
        <p:nvSpPr>
          <p:cNvPr id="14" name="Стрелка вправо 13">
            <a:hlinkClick r:id="rId2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5" name="Group 15"/>
          <p:cNvGrpSpPr>
            <a:grpSpLocks/>
          </p:cNvGrpSpPr>
          <p:nvPr/>
        </p:nvGrpSpPr>
        <p:grpSpPr bwMode="auto">
          <a:xfrm>
            <a:off x="2786050" y="2500306"/>
            <a:ext cx="2357454" cy="785293"/>
            <a:chOff x="3560" y="1480"/>
            <a:chExt cx="1951" cy="575"/>
          </a:xfrm>
          <a:solidFill>
            <a:schemeClr val="accent2"/>
          </a:solidFill>
        </p:grpSpPr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3560" y="1480"/>
              <a:ext cx="1951" cy="575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008000"/>
                  </a:solidFill>
                </a:rPr>
                <a:t>МОЛОДЕЦ!</a:t>
              </a:r>
            </a:p>
          </p:txBody>
        </p:sp>
        <p:pic>
          <p:nvPicPr>
            <p:cNvPr id="20" name="Picture 17" descr="big_smiles_31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72" y="1556"/>
              <a:ext cx="589" cy="499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pic>
      </p:grpSp>
      <p:grpSp>
        <p:nvGrpSpPr>
          <p:cNvPr id="21" name="Group 9"/>
          <p:cNvGrpSpPr>
            <a:grpSpLocks/>
          </p:cNvGrpSpPr>
          <p:nvPr/>
        </p:nvGrpSpPr>
        <p:grpSpPr bwMode="auto">
          <a:xfrm>
            <a:off x="2714612" y="3368336"/>
            <a:ext cx="2428892" cy="775044"/>
            <a:chOff x="3560" y="564"/>
            <a:chExt cx="1951" cy="507"/>
          </a:xfrm>
        </p:grpSpPr>
        <p:sp>
          <p:nvSpPr>
            <p:cNvPr id="22" name="AutoShape 10"/>
            <p:cNvSpPr>
              <a:spLocks noChangeArrowheads="1"/>
            </p:cNvSpPr>
            <p:nvPr/>
          </p:nvSpPr>
          <p:spPr bwMode="auto">
            <a:xfrm>
              <a:off x="3560" y="564"/>
              <a:ext cx="1951" cy="507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sz="14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               ПОДУМАЙ!</a:t>
              </a:r>
            </a:p>
          </p:txBody>
        </p:sp>
        <p:pic>
          <p:nvPicPr>
            <p:cNvPr id="23" name="Picture 11" descr="big_smiles_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9" y="564"/>
              <a:ext cx="726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4" name="Group 12"/>
          <p:cNvGrpSpPr>
            <a:grpSpLocks/>
          </p:cNvGrpSpPr>
          <p:nvPr/>
        </p:nvGrpSpPr>
        <p:grpSpPr bwMode="auto">
          <a:xfrm>
            <a:off x="2786050" y="4282474"/>
            <a:ext cx="2428892" cy="932476"/>
            <a:chOff x="3198" y="1616"/>
            <a:chExt cx="1951" cy="634"/>
          </a:xfrm>
        </p:grpSpPr>
        <p:sp>
          <p:nvSpPr>
            <p:cNvPr id="25" name="AutoShape 13"/>
            <p:cNvSpPr>
              <a:spLocks noChangeArrowheads="1"/>
            </p:cNvSpPr>
            <p:nvPr/>
          </p:nvSpPr>
          <p:spPr bwMode="auto">
            <a:xfrm>
              <a:off x="3198" y="1667"/>
              <a:ext cx="1951" cy="583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sz="1400" b="1" dirty="0">
                  <a:solidFill>
                    <a:srgbClr val="FF0000"/>
                  </a:solidFill>
                </a:rPr>
                <a:t>            ОШИБКА!</a:t>
              </a:r>
            </a:p>
          </p:txBody>
        </p:sp>
        <p:pic>
          <p:nvPicPr>
            <p:cNvPr id="26" name="Picture 14" descr="big_smiles_27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3" y="1616"/>
              <a:ext cx="660" cy="54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pic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8" y="2643182"/>
            <a:ext cx="3143272" cy="225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3511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39552" y="476672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Бензин и керосин можно тушить водой?</a:t>
            </a:r>
            <a:endParaRPr lang="be-BY" b="1" dirty="0">
              <a:ln w="31550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Текст 3"/>
          <p:cNvSpPr txBox="1">
            <a:spLocks/>
          </p:cNvSpPr>
          <p:nvPr/>
        </p:nvSpPr>
        <p:spPr>
          <a:xfrm>
            <a:off x="899592" y="3784449"/>
            <a:ext cx="7632848" cy="1981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бензин легче воды, поэтому при тушении бензин всплывает на поверхность воды и горение не прекращается; </a:t>
            </a:r>
          </a:p>
          <a:p>
            <a:pPr algn="just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бензин не растворяется в воде.</a:t>
            </a:r>
            <a:endParaRPr lang="be-BY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9381" y="2044005"/>
            <a:ext cx="12554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F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Да</a:t>
            </a:r>
            <a:r>
              <a:rPr lang="ru-RU" sz="54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660232" y="2044005"/>
            <a:ext cx="16439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Нет</a:t>
            </a:r>
            <a:r>
              <a:rPr lang="ru-RU" sz="5400" b="1" cap="none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</a:p>
        </p:txBody>
      </p: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1709056" y="2218332"/>
            <a:ext cx="2142864" cy="922636"/>
            <a:chOff x="3560" y="1480"/>
            <a:chExt cx="1951" cy="680"/>
          </a:xfrm>
          <a:solidFill>
            <a:schemeClr val="accent2"/>
          </a:solidFill>
        </p:grpSpPr>
        <p:sp>
          <p:nvSpPr>
            <p:cNvPr id="7" name="AutoShape 16"/>
            <p:cNvSpPr>
              <a:spLocks noChangeArrowheads="1"/>
            </p:cNvSpPr>
            <p:nvPr/>
          </p:nvSpPr>
          <p:spPr bwMode="auto">
            <a:xfrm>
              <a:off x="3560" y="1480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b="1" dirty="0">
                  <a:solidFill>
                    <a:srgbClr val="008000"/>
                  </a:solidFill>
                </a:rPr>
                <a:t>МОЛОДЕЦ!</a:t>
              </a:r>
            </a:p>
          </p:txBody>
        </p:sp>
        <p:pic>
          <p:nvPicPr>
            <p:cNvPr id="8" name="Picture 17" descr="big_smiles_31"/>
            <p:cNvPicPr>
              <a:picLocks noChangeAspect="1" noChangeArrowheads="1" noCrop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06" y="1525"/>
              <a:ext cx="589" cy="589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pic>
      </p:grpSp>
      <p:grpSp>
        <p:nvGrpSpPr>
          <p:cNvPr id="9" name="Group 9"/>
          <p:cNvGrpSpPr>
            <a:grpSpLocks/>
          </p:cNvGrpSpPr>
          <p:nvPr/>
        </p:nvGrpSpPr>
        <p:grpSpPr bwMode="auto">
          <a:xfrm>
            <a:off x="4067944" y="2218332"/>
            <a:ext cx="2231702" cy="922636"/>
            <a:chOff x="3560" y="391"/>
            <a:chExt cx="1951" cy="680"/>
          </a:xfrm>
        </p:grpSpPr>
        <p:sp>
          <p:nvSpPr>
            <p:cNvPr id="10" name="AutoShape 10"/>
            <p:cNvSpPr>
              <a:spLocks noChangeArrowheads="1"/>
            </p:cNvSpPr>
            <p:nvPr/>
          </p:nvSpPr>
          <p:spPr bwMode="auto">
            <a:xfrm>
              <a:off x="3560" y="391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b="1" dirty="0">
                  <a:solidFill>
                    <a:srgbClr val="FF0000"/>
                  </a:solidFill>
                </a:rPr>
                <a:t>ПОДУМАЙ!</a:t>
              </a:r>
            </a:p>
          </p:txBody>
        </p:sp>
        <p:pic>
          <p:nvPicPr>
            <p:cNvPr id="11" name="Picture 11" descr="big_smiles_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485"/>
              <a:ext cx="726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Стрелка вправо 11">
            <a:hlinkClick r:id="rId4" action="ppaction://hlinksldjump"/>
          </p:cNvPr>
          <p:cNvSpPr/>
          <p:nvPr/>
        </p:nvSpPr>
        <p:spPr>
          <a:xfrm>
            <a:off x="7715272" y="5929330"/>
            <a:ext cx="936104" cy="61019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285492"/>
      </p:ext>
    </p:extLst>
  </p:cSld>
  <p:clrMapOvr>
    <a:masterClrMapping/>
  </p:clrMapOvr>
  <p:transition spd="slow" advClick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9381" y="2044005"/>
            <a:ext cx="12554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F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Да</a:t>
            </a:r>
            <a:r>
              <a:rPr lang="ru-RU" sz="54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660232" y="2044005"/>
            <a:ext cx="16439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Нет</a:t>
            </a:r>
            <a:r>
              <a:rPr lang="ru-RU" sz="5400" b="1" cap="none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</a:p>
        </p:txBody>
      </p: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1709056" y="2218332"/>
            <a:ext cx="2142864" cy="922636"/>
            <a:chOff x="3560" y="1480"/>
            <a:chExt cx="1951" cy="680"/>
          </a:xfrm>
          <a:solidFill>
            <a:schemeClr val="accent2"/>
          </a:solidFill>
        </p:grpSpPr>
        <p:sp>
          <p:nvSpPr>
            <p:cNvPr id="7" name="AutoShape 16"/>
            <p:cNvSpPr>
              <a:spLocks noChangeArrowheads="1"/>
            </p:cNvSpPr>
            <p:nvPr/>
          </p:nvSpPr>
          <p:spPr bwMode="auto">
            <a:xfrm>
              <a:off x="3560" y="1480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b="1" dirty="0">
                  <a:solidFill>
                    <a:srgbClr val="008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МОЛОДЕЦ!</a:t>
              </a:r>
            </a:p>
          </p:txBody>
        </p:sp>
        <p:pic>
          <p:nvPicPr>
            <p:cNvPr id="8" name="Picture 17" descr="big_smiles_31"/>
            <p:cNvPicPr>
              <a:picLocks noChangeAspect="1" noChangeArrowheads="1" noCrop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06" y="1525"/>
              <a:ext cx="589" cy="589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pic>
      </p:grpSp>
      <p:grpSp>
        <p:nvGrpSpPr>
          <p:cNvPr id="9" name="Group 9"/>
          <p:cNvGrpSpPr>
            <a:grpSpLocks/>
          </p:cNvGrpSpPr>
          <p:nvPr/>
        </p:nvGrpSpPr>
        <p:grpSpPr bwMode="auto">
          <a:xfrm>
            <a:off x="4067944" y="2218332"/>
            <a:ext cx="2231702" cy="922636"/>
            <a:chOff x="3560" y="391"/>
            <a:chExt cx="1951" cy="680"/>
          </a:xfrm>
        </p:grpSpPr>
        <p:sp>
          <p:nvSpPr>
            <p:cNvPr id="10" name="AutoShape 10"/>
            <p:cNvSpPr>
              <a:spLocks noChangeArrowheads="1"/>
            </p:cNvSpPr>
            <p:nvPr/>
          </p:nvSpPr>
          <p:spPr bwMode="auto">
            <a:xfrm>
              <a:off x="3560" y="391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ПОДУМАЙ!</a:t>
              </a:r>
            </a:p>
          </p:txBody>
        </p:sp>
        <p:pic>
          <p:nvPicPr>
            <p:cNvPr id="11" name="Picture 11" descr="big_smiles_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485"/>
              <a:ext cx="644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Стрелка вправо 11">
            <a:hlinkClick r:id="rId4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401951" y="476672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Можно ли при пожаре открывать окна и двери?</a:t>
            </a:r>
            <a:endParaRPr lang="be-BY" sz="36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Текст 3"/>
          <p:cNvSpPr txBox="1">
            <a:spLocks/>
          </p:cNvSpPr>
          <p:nvPr/>
        </p:nvSpPr>
        <p:spPr>
          <a:xfrm>
            <a:off x="559381" y="4143380"/>
            <a:ext cx="8072170" cy="16268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Увеличится доступ кислорода воздуха в помещении и усилится горение</a:t>
            </a:r>
            <a:r>
              <a:rPr lang="ru-RU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.</a:t>
            </a:r>
            <a:endParaRPr lang="be-BY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769645"/>
      </p:ext>
    </p:extLst>
  </p:cSld>
  <p:clrMapOvr>
    <a:masterClrMapping/>
  </p:clrMapOvr>
  <p:transition spd="slow" advClick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14282" y="285728"/>
            <a:ext cx="8715436" cy="140595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Эвакуационные двери открываются наружу, в сторону выхода из помещения.</a:t>
            </a:r>
            <a:endParaRPr lang="be-BY" sz="3200" b="1" dirty="0">
              <a:ln w="17780" cmpd="sng">
                <a:solidFill>
                  <a:srgbClr val="00206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5729" y="2276872"/>
            <a:ext cx="21996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Верно</a:t>
            </a:r>
            <a:r>
              <a: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597462" y="2276872"/>
            <a:ext cx="29402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Неверно </a:t>
            </a:r>
          </a:p>
        </p:txBody>
      </p: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286716" y="3286320"/>
            <a:ext cx="2225402" cy="759143"/>
            <a:chOff x="3560" y="1363"/>
            <a:chExt cx="1951" cy="797"/>
          </a:xfrm>
          <a:solidFill>
            <a:schemeClr val="accent2"/>
          </a:solidFill>
        </p:grpSpPr>
        <p:sp>
          <p:nvSpPr>
            <p:cNvPr id="7" name="AutoShape 16"/>
            <p:cNvSpPr>
              <a:spLocks noChangeArrowheads="1"/>
            </p:cNvSpPr>
            <p:nvPr/>
          </p:nvSpPr>
          <p:spPr bwMode="auto">
            <a:xfrm>
              <a:off x="3560" y="1363"/>
              <a:ext cx="1951" cy="797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008000"/>
                  </a:solidFill>
                </a:rPr>
                <a:t>МОЛОДЕЦ!</a:t>
              </a:r>
            </a:p>
          </p:txBody>
        </p:sp>
        <p:pic>
          <p:nvPicPr>
            <p:cNvPr id="8" name="Picture 17" descr="big_smiles_31"/>
            <p:cNvPicPr>
              <a:picLocks noChangeAspect="1" noChangeArrowheads="1" noCrop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06" y="1363"/>
              <a:ext cx="589" cy="75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pic>
      </p:grpSp>
      <p:grpSp>
        <p:nvGrpSpPr>
          <p:cNvPr id="9" name="Group 24"/>
          <p:cNvGrpSpPr>
            <a:grpSpLocks/>
          </p:cNvGrpSpPr>
          <p:nvPr/>
        </p:nvGrpSpPr>
        <p:grpSpPr bwMode="auto">
          <a:xfrm>
            <a:off x="6074349" y="3286628"/>
            <a:ext cx="2089150" cy="715020"/>
            <a:chOff x="2925" y="2910"/>
            <a:chExt cx="1907" cy="701"/>
          </a:xfrm>
        </p:grpSpPr>
        <p:sp>
          <p:nvSpPr>
            <p:cNvPr id="10" name="AutoShape 25"/>
            <p:cNvSpPr>
              <a:spLocks noChangeArrowheads="1"/>
            </p:cNvSpPr>
            <p:nvPr/>
          </p:nvSpPr>
          <p:spPr bwMode="auto">
            <a:xfrm>
              <a:off x="2925" y="2910"/>
              <a:ext cx="1907" cy="701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endParaRPr lang="ru-RU" sz="2400" b="1" dirty="0">
                <a:solidFill>
                  <a:srgbClr val="FF0000"/>
                </a:solidFill>
              </a:endParaRPr>
            </a:p>
            <a:p>
              <a:pPr algn="r">
                <a:defRPr/>
              </a:pPr>
              <a:r>
                <a:rPr lang="ru-RU" sz="1400" b="1" dirty="0">
                  <a:solidFill>
                    <a:srgbClr val="FF0000"/>
                  </a:solidFill>
                </a:rPr>
                <a:t> ПОПРОБУЙ </a:t>
              </a:r>
            </a:p>
            <a:p>
              <a:pPr algn="r">
                <a:defRPr/>
              </a:pPr>
              <a:r>
                <a:rPr lang="ru-RU" sz="1400" b="1" dirty="0">
                  <a:solidFill>
                    <a:srgbClr val="FF0000"/>
                  </a:solidFill>
                </a:rPr>
                <a:t>ЕЩЁ РАЗ!</a:t>
              </a:r>
            </a:p>
            <a:p>
              <a:pPr algn="r">
                <a:defRPr/>
              </a:pPr>
              <a:endParaRPr lang="ru-RU" sz="2400" b="1" dirty="0">
                <a:solidFill>
                  <a:srgbClr val="FF0000"/>
                </a:solidFill>
              </a:endParaRPr>
            </a:p>
          </p:txBody>
        </p:sp>
        <p:pic>
          <p:nvPicPr>
            <p:cNvPr id="11" name="Picture 26" descr="super_smilies012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6" y="2910"/>
              <a:ext cx="679" cy="678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pic>
      </p:grpSp>
      <p:sp>
        <p:nvSpPr>
          <p:cNvPr id="12" name="Стрелка вправо 11">
            <a:hlinkClick r:id="rId4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116" y="4240784"/>
            <a:ext cx="4553856" cy="227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29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6" presetClass="exit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rId2" action="ppaction://hlinksldjump"/>
          </p:cNvPr>
          <p:cNvSpPr/>
          <p:nvPr/>
        </p:nvSpPr>
        <p:spPr>
          <a:xfrm>
            <a:off x="7715272" y="5929330"/>
            <a:ext cx="936104" cy="61019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06256" y="404664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Arial Black" pitchFamily="34" charset="0"/>
              </a:rPr>
              <a:t>Что обозначает следующий пожарный знак?</a:t>
            </a:r>
            <a:endParaRPr lang="be-BY" sz="3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7" b="28779"/>
          <a:stretch/>
        </p:blipFill>
        <p:spPr bwMode="auto">
          <a:xfrm>
            <a:off x="2555776" y="1916832"/>
            <a:ext cx="4213085" cy="204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5616" y="4364685"/>
            <a:ext cx="2938625" cy="10772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Правильный </a:t>
            </a:r>
          </a:p>
          <a:p>
            <a:pPr algn="ctr"/>
            <a:r>
              <a:rPr lang="ru-RU" sz="3200" b="1" cap="none" spc="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ответ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53297" y="4333907"/>
            <a:ext cx="324781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>
                <a:ln w="10541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Выход</a:t>
            </a:r>
            <a:r>
              <a:rPr lang="ru-RU" sz="6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21380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6628" y="1999873"/>
            <a:ext cx="287783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Наполненная</a:t>
            </a:r>
          </a:p>
          <a:p>
            <a:pPr algn="ctr"/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бензином</a:t>
            </a:r>
            <a:r>
              <a:rPr lang="ru-RU" sz="36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57818" y="2000240"/>
            <a:ext cx="378618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Из-под бензина</a:t>
            </a:r>
            <a:r>
              <a:rPr lang="ru-RU" sz="3600" b="1" cap="none" spc="0" dirty="0">
                <a:ln w="1905">
                  <a:solidFill>
                    <a:srgbClr val="FFFF00"/>
                  </a:solidFill>
                </a:ln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</p:txBody>
      </p: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294489" y="3326451"/>
            <a:ext cx="2225402" cy="647700"/>
            <a:chOff x="3560" y="1480"/>
            <a:chExt cx="1951" cy="680"/>
          </a:xfrm>
          <a:solidFill>
            <a:schemeClr val="accent2"/>
          </a:solidFill>
        </p:grpSpPr>
        <p:sp>
          <p:nvSpPr>
            <p:cNvPr id="7" name="AutoShape 16"/>
            <p:cNvSpPr>
              <a:spLocks noChangeArrowheads="1"/>
            </p:cNvSpPr>
            <p:nvPr/>
          </p:nvSpPr>
          <p:spPr bwMode="auto">
            <a:xfrm>
              <a:off x="3560" y="1480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008000"/>
                  </a:solidFill>
                </a:rPr>
                <a:t>МОЛОДЕЦ!</a:t>
              </a:r>
            </a:p>
          </p:txBody>
        </p:sp>
        <p:pic>
          <p:nvPicPr>
            <p:cNvPr id="8" name="Picture 17" descr="big_smiles_31"/>
            <p:cNvPicPr>
              <a:picLocks noChangeAspect="1" noChangeArrowheads="1" noCrop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06" y="1525"/>
              <a:ext cx="589" cy="589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pic>
      </p:grpSp>
      <p:grpSp>
        <p:nvGrpSpPr>
          <p:cNvPr id="9" name="Group 24"/>
          <p:cNvGrpSpPr>
            <a:grpSpLocks/>
          </p:cNvGrpSpPr>
          <p:nvPr/>
        </p:nvGrpSpPr>
        <p:grpSpPr bwMode="auto">
          <a:xfrm>
            <a:off x="6390084" y="3326451"/>
            <a:ext cx="2089150" cy="647700"/>
            <a:chOff x="2925" y="2976"/>
            <a:chExt cx="1907" cy="635"/>
          </a:xfrm>
        </p:grpSpPr>
        <p:sp>
          <p:nvSpPr>
            <p:cNvPr id="10" name="AutoShape 25"/>
            <p:cNvSpPr>
              <a:spLocks noChangeArrowheads="1"/>
            </p:cNvSpPr>
            <p:nvPr/>
          </p:nvSpPr>
          <p:spPr bwMode="auto">
            <a:xfrm>
              <a:off x="2925" y="2976"/>
              <a:ext cx="1907" cy="635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endParaRPr lang="ru-RU" sz="2400" b="1" dirty="0">
                <a:solidFill>
                  <a:srgbClr val="FF0000"/>
                </a:solidFill>
              </a:endParaRPr>
            </a:p>
            <a:p>
              <a:pPr algn="r">
                <a:defRPr/>
              </a:pPr>
              <a:r>
                <a:rPr lang="ru-RU" sz="1400" b="1" dirty="0">
                  <a:solidFill>
                    <a:srgbClr val="FF0000"/>
                  </a:solidFill>
                </a:rPr>
                <a:t> ПОПРОБУЙ </a:t>
              </a:r>
            </a:p>
            <a:p>
              <a:pPr algn="r">
                <a:defRPr/>
              </a:pPr>
              <a:r>
                <a:rPr lang="ru-RU" sz="1400" b="1" dirty="0">
                  <a:solidFill>
                    <a:srgbClr val="FF0000"/>
                  </a:solidFill>
                </a:rPr>
                <a:t>ЕЩЁ РАЗ!</a:t>
              </a:r>
            </a:p>
            <a:p>
              <a:pPr algn="r">
                <a:defRPr/>
              </a:pPr>
              <a:endParaRPr lang="ru-RU" sz="2400" b="1" dirty="0">
                <a:solidFill>
                  <a:srgbClr val="FF0000"/>
                </a:solidFill>
              </a:endParaRPr>
            </a:p>
          </p:txBody>
        </p:sp>
        <p:pic>
          <p:nvPicPr>
            <p:cNvPr id="11" name="Picture 26" descr="super_smilies012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6" y="3022"/>
              <a:ext cx="679" cy="566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pic>
      </p:grpSp>
      <p:sp>
        <p:nvSpPr>
          <p:cNvPr id="12" name="Стрелка вправо 11">
            <a:hlinkClick r:id="rId4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475728" y="476672"/>
            <a:ext cx="8668271" cy="138069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ln w="12700">
                  <a:solidFill>
                    <a:srgbClr val="002B82"/>
                  </a:solidFill>
                  <a:prstDash val="solid"/>
                </a:ln>
                <a:solidFill>
                  <a:srgbClr val="002B8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Какая бочка опаснее: наполненная бензином или порожняя из-под бензина?</a:t>
            </a:r>
            <a:endParaRPr lang="be-BY" sz="3200" b="1" dirty="0">
              <a:ln w="12700">
                <a:solidFill>
                  <a:srgbClr val="002B82"/>
                </a:solidFill>
                <a:prstDash val="solid"/>
              </a:ln>
              <a:solidFill>
                <a:srgbClr val="002B8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603" y="3357562"/>
            <a:ext cx="3615481" cy="3414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421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6" presetClass="exit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rId2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310184" y="1916833"/>
            <a:ext cx="2555508" cy="10772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Правильный </a:t>
            </a:r>
          </a:p>
          <a:p>
            <a:pPr algn="ctr"/>
            <a:r>
              <a:rPr lang="ru-RU" sz="32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ответ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193204"/>
            <a:ext cx="91440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ln w="17780" cmpd="sng">
                  <a:solidFill>
                    <a:srgbClr val="002B82"/>
                  </a:solidFill>
                  <a:prstDash val="solid"/>
                  <a:miter lim="800000"/>
                </a:ln>
                <a:solidFill>
                  <a:srgbClr val="002B82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Что нужно сделать, если во время приготовления пищи на сковороде загорелось масло?</a:t>
            </a:r>
            <a:endParaRPr lang="be-BY" sz="3600" b="1" dirty="0">
              <a:ln w="17780" cmpd="sng">
                <a:solidFill>
                  <a:srgbClr val="002B82"/>
                </a:solidFill>
                <a:prstDash val="solid"/>
                <a:miter lim="800000"/>
              </a:ln>
              <a:solidFill>
                <a:srgbClr val="002B82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823" b="100000" l="1140" r="9772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614" r="3414"/>
          <a:stretch/>
        </p:blipFill>
        <p:spPr bwMode="auto">
          <a:xfrm>
            <a:off x="-3468" y="1916833"/>
            <a:ext cx="4071412" cy="4941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Текст 2"/>
          <p:cNvSpPr txBox="1">
            <a:spLocks/>
          </p:cNvSpPr>
          <p:nvPr/>
        </p:nvSpPr>
        <p:spPr>
          <a:xfrm>
            <a:off x="3643306" y="3571876"/>
            <a:ext cx="5500694" cy="236463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600" i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Отключить плиту,</a:t>
            </a:r>
          </a:p>
          <a:p>
            <a:pPr marL="0" indent="0" algn="ctr">
              <a:buNone/>
            </a:pPr>
            <a:r>
              <a:rPr lang="ru-RU" sz="3600" i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накрыть сковороду крышкой и </a:t>
            </a:r>
          </a:p>
          <a:p>
            <a:pPr marL="0" indent="0" algn="ctr">
              <a:buNone/>
            </a:pPr>
            <a:r>
              <a:rPr lang="ru-RU" sz="3600" i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убрать с плиты.</a:t>
            </a:r>
            <a:endParaRPr lang="be-BY" sz="3600" i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88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75729" y="2276872"/>
            <a:ext cx="22894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Верно</a:t>
            </a:r>
            <a:r>
              <a: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000760" y="2285992"/>
            <a:ext cx="314323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90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Неверно</a:t>
            </a:r>
            <a:r>
              <a: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</p:txBody>
      </p: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357158" y="3285749"/>
            <a:ext cx="2225402" cy="930862"/>
            <a:chOff x="3560" y="1427"/>
            <a:chExt cx="1951" cy="687"/>
          </a:xfrm>
          <a:solidFill>
            <a:schemeClr val="accent2"/>
          </a:solidFill>
        </p:grpSpPr>
        <p:sp>
          <p:nvSpPr>
            <p:cNvPr id="7" name="AutoShape 16"/>
            <p:cNvSpPr>
              <a:spLocks noChangeArrowheads="1"/>
            </p:cNvSpPr>
            <p:nvPr/>
          </p:nvSpPr>
          <p:spPr bwMode="auto">
            <a:xfrm>
              <a:off x="3560" y="1427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sz="1400" b="1" dirty="0">
                  <a:solidFill>
                    <a:srgbClr val="008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        МОЛОДЕЦ!</a:t>
              </a:r>
            </a:p>
          </p:txBody>
        </p:sp>
        <p:pic>
          <p:nvPicPr>
            <p:cNvPr id="8" name="Picture 17" descr="big_smiles_31"/>
            <p:cNvPicPr>
              <a:picLocks noChangeAspect="1" noChangeArrowheads="1" noCrop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06" y="1525"/>
              <a:ext cx="589" cy="589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pic>
      </p:grpSp>
      <p:grpSp>
        <p:nvGrpSpPr>
          <p:cNvPr id="9" name="Group 24"/>
          <p:cNvGrpSpPr>
            <a:grpSpLocks/>
          </p:cNvGrpSpPr>
          <p:nvPr/>
        </p:nvGrpSpPr>
        <p:grpSpPr bwMode="auto">
          <a:xfrm>
            <a:off x="6897841" y="3383014"/>
            <a:ext cx="2089150" cy="903720"/>
            <a:chOff x="2925" y="2976"/>
            <a:chExt cx="1907" cy="886"/>
          </a:xfrm>
        </p:grpSpPr>
        <p:sp>
          <p:nvSpPr>
            <p:cNvPr id="10" name="AutoShape 25"/>
            <p:cNvSpPr>
              <a:spLocks noChangeArrowheads="1"/>
            </p:cNvSpPr>
            <p:nvPr/>
          </p:nvSpPr>
          <p:spPr bwMode="auto">
            <a:xfrm>
              <a:off x="2925" y="2976"/>
              <a:ext cx="1907" cy="886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endParaRPr lang="ru-RU" sz="2400" b="1" dirty="0">
                <a:solidFill>
                  <a:srgbClr val="FF0000"/>
                </a:solidFill>
              </a:endParaRPr>
            </a:p>
            <a:p>
              <a:pPr algn="r">
                <a:defRPr/>
              </a:pPr>
              <a:r>
                <a:rPr lang="ru-RU" sz="1400" b="1" dirty="0">
                  <a:solidFill>
                    <a:srgbClr val="FF0000"/>
                  </a:solidFill>
                </a:rPr>
                <a:t> </a:t>
              </a:r>
              <a:r>
                <a:rPr lang="ru-RU" sz="1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ПОПРОБУЙ </a:t>
              </a:r>
            </a:p>
            <a:p>
              <a:pPr algn="r">
                <a:defRPr/>
              </a:pPr>
              <a:r>
                <a:rPr lang="ru-RU" sz="1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ЕЩЁ РАЗ!</a:t>
              </a:r>
            </a:p>
            <a:p>
              <a:pPr algn="r">
                <a:defRPr/>
              </a:pPr>
              <a:endParaRPr lang="ru-RU" sz="2400" b="1" dirty="0">
                <a:solidFill>
                  <a:srgbClr val="FF0000"/>
                </a:solidFill>
              </a:endParaRPr>
            </a:p>
          </p:txBody>
        </p:sp>
        <p:pic>
          <p:nvPicPr>
            <p:cNvPr id="11" name="Picture 26" descr="super_smilies012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6" y="3022"/>
              <a:ext cx="679" cy="566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pic>
      </p:grpSp>
      <p:sp>
        <p:nvSpPr>
          <p:cNvPr id="12" name="Стрелка вправо 11">
            <a:hlinkClick r:id="rId4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0" y="404664"/>
            <a:ext cx="9143998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ln w="1905">
                  <a:solidFill>
                    <a:srgbClr val="002B82"/>
                  </a:solidFill>
                </a:ln>
                <a:solidFill>
                  <a:srgbClr val="002B8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Этот знак обозначает: «Здесь продаётся минеральная вода»</a:t>
            </a:r>
            <a:endParaRPr lang="be-BY" sz="4000" b="1" dirty="0">
              <a:ln w="1905">
                <a:solidFill>
                  <a:srgbClr val="002B82"/>
                </a:solidFill>
              </a:ln>
              <a:solidFill>
                <a:srgbClr val="002B8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64" y="2214553"/>
            <a:ext cx="3071834" cy="3560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112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6" presetClass="exit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28600"/>
            <a:ext cx="9144000" cy="1371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3200" b="1" dirty="0">
                <a:ln w="31550" cmpd="sng">
                  <a:solidFill>
                    <a:srgbClr val="C0000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ahoma" pitchFamily="34" charset="0"/>
                <a:ea typeface="+mn-ea"/>
                <a:cs typeface="+mn-cs"/>
              </a:rPr>
            </a:br>
            <a:endParaRPr lang="be-BY" sz="3200" b="1" dirty="0">
              <a:ln w="31550" cmpd="sng">
                <a:solidFill>
                  <a:srgbClr val="C00000"/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Текст 2"/>
          <p:cNvSpPr txBox="1">
            <a:spLocks/>
          </p:cNvSpPr>
          <p:nvPr/>
        </p:nvSpPr>
        <p:spPr>
          <a:xfrm>
            <a:off x="0" y="2060848"/>
            <a:ext cx="3707904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 Прыгать в воду</a:t>
            </a:r>
            <a:endParaRPr lang="be-BY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/>
              <a:t>  </a:t>
            </a:r>
            <a:endParaRPr lang="be-BY" dirty="0"/>
          </a:p>
        </p:txBody>
      </p:sp>
      <p:sp>
        <p:nvSpPr>
          <p:cNvPr id="4" name="Текст 5"/>
          <p:cNvSpPr txBox="1">
            <a:spLocks/>
          </p:cNvSpPr>
          <p:nvPr/>
        </p:nvSpPr>
        <p:spPr>
          <a:xfrm>
            <a:off x="1" y="2636912"/>
            <a:ext cx="3714743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Б. Кататься по земле</a:t>
            </a:r>
            <a:endParaRPr lang="be-BY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Текст 4"/>
          <p:cNvSpPr txBox="1">
            <a:spLocks/>
          </p:cNvSpPr>
          <p:nvPr/>
        </p:nvSpPr>
        <p:spPr>
          <a:xfrm>
            <a:off x="-6756" y="3171049"/>
            <a:ext cx="2339752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В. Бежать</a:t>
            </a:r>
            <a:endParaRPr lang="be-BY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be-BY" dirty="0"/>
          </a:p>
        </p:txBody>
      </p:sp>
      <p:sp>
        <p:nvSpPr>
          <p:cNvPr id="6" name="Текст 3"/>
          <p:cNvSpPr txBox="1">
            <a:spLocks/>
          </p:cNvSpPr>
          <p:nvPr/>
        </p:nvSpPr>
        <p:spPr>
          <a:xfrm>
            <a:off x="1" y="3653327"/>
            <a:ext cx="2699792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Раздеваться</a:t>
            </a:r>
            <a:endParaRPr lang="be-BY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800" dirty="0"/>
              <a:t> </a:t>
            </a:r>
            <a:endParaRPr lang="be-BY" sz="2800" dirty="0"/>
          </a:p>
        </p:txBody>
      </p:sp>
      <p:sp>
        <p:nvSpPr>
          <p:cNvPr id="7" name="Текст 6"/>
          <p:cNvSpPr txBox="1">
            <a:spLocks/>
          </p:cNvSpPr>
          <p:nvPr/>
        </p:nvSpPr>
        <p:spPr>
          <a:xfrm>
            <a:off x="-14427" y="4130824"/>
            <a:ext cx="3729171" cy="44118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Д. Заливать водой</a:t>
            </a:r>
            <a:r>
              <a:rPr lang="be-BY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3" name="Стрелка вправо 22">
            <a:hlinkClick r:id="rId2" action="ppaction://hlinksldjump"/>
          </p:cNvPr>
          <p:cNvSpPr/>
          <p:nvPr/>
        </p:nvSpPr>
        <p:spPr>
          <a:xfrm>
            <a:off x="7866996" y="5933502"/>
            <a:ext cx="936104" cy="61019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0" y="229856"/>
            <a:ext cx="9144000" cy="1371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Что нельзя делать, если на человеке загорелась одежда?</a:t>
            </a:r>
            <a:endParaRPr lang="be-BY" sz="3600" b="1" dirty="0">
              <a:ln w="17780" cmpd="sng">
                <a:solidFill>
                  <a:srgbClr val="00206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pSp>
        <p:nvGrpSpPr>
          <p:cNvPr id="17" name="Group 6"/>
          <p:cNvGrpSpPr>
            <a:grpSpLocks/>
          </p:cNvGrpSpPr>
          <p:nvPr/>
        </p:nvGrpSpPr>
        <p:grpSpPr bwMode="auto">
          <a:xfrm>
            <a:off x="5143504" y="4396096"/>
            <a:ext cx="2249799" cy="761096"/>
            <a:chOff x="3560" y="1298"/>
            <a:chExt cx="1951" cy="680"/>
          </a:xfrm>
        </p:grpSpPr>
        <p:sp>
          <p:nvSpPr>
            <p:cNvPr id="18" name="AutoShape 7"/>
            <p:cNvSpPr>
              <a:spLocks noChangeArrowheads="1"/>
            </p:cNvSpPr>
            <p:nvPr/>
          </p:nvSpPr>
          <p:spPr bwMode="auto">
            <a:xfrm>
              <a:off x="3560" y="1298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600" b="1" dirty="0">
                  <a:solidFill>
                    <a:srgbClr val="008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ОТЛИЧНО!</a:t>
              </a:r>
            </a:p>
          </p:txBody>
        </p:sp>
        <p:pic>
          <p:nvPicPr>
            <p:cNvPr id="19" name="Picture 8" descr="big_smiles_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1389"/>
              <a:ext cx="600" cy="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4" name="Group 18"/>
          <p:cNvGrpSpPr>
            <a:grpSpLocks/>
          </p:cNvGrpSpPr>
          <p:nvPr/>
        </p:nvGrpSpPr>
        <p:grpSpPr bwMode="auto">
          <a:xfrm>
            <a:off x="5143504" y="2500306"/>
            <a:ext cx="2249798" cy="800753"/>
            <a:chOff x="3528" y="2341"/>
            <a:chExt cx="1983" cy="680"/>
          </a:xfrm>
        </p:grpSpPr>
        <p:sp>
          <p:nvSpPr>
            <p:cNvPr id="25" name="AutoShape 19"/>
            <p:cNvSpPr>
              <a:spLocks noChangeArrowheads="1"/>
            </p:cNvSpPr>
            <p:nvPr/>
          </p:nvSpPr>
          <p:spPr bwMode="auto">
            <a:xfrm>
              <a:off x="3560" y="2341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2400" b="1" dirty="0">
                  <a:solidFill>
                    <a:srgbClr val="FF0000"/>
                  </a:solidFill>
                </a:rPr>
                <a:t> </a:t>
              </a:r>
            </a:p>
            <a:p>
              <a:pPr algn="r">
                <a:defRPr/>
              </a:pPr>
              <a:r>
                <a:rPr lang="ru-RU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Ошибочка!</a:t>
              </a:r>
            </a:p>
          </p:txBody>
        </p:sp>
        <p:pic>
          <p:nvPicPr>
            <p:cNvPr id="26" name="Picture 20" descr="super_smilies05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8" y="2478"/>
              <a:ext cx="488" cy="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9840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:dissolve/>
      </p:transition>
    </mc:Choice>
    <mc:Fallback xmlns="">
      <p:transition spd="slow" advClick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100"/>
                            </p:stCondLst>
                            <p:childTnLst>
                              <p:par>
                                <p:cTn id="5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28600"/>
            <a:ext cx="9144000" cy="1371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3200" b="1" dirty="0">
                <a:ln w="31550" cmpd="sng">
                  <a:solidFill>
                    <a:srgbClr val="C0000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ahoma" pitchFamily="34" charset="0"/>
                <a:ea typeface="+mn-ea"/>
                <a:cs typeface="+mn-cs"/>
              </a:rPr>
            </a:br>
            <a:endParaRPr lang="be-BY" sz="3200" b="1" dirty="0">
              <a:ln w="31550" cmpd="sng">
                <a:solidFill>
                  <a:srgbClr val="C00000"/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Текст 2"/>
          <p:cNvSpPr txBox="1">
            <a:spLocks/>
          </p:cNvSpPr>
          <p:nvPr/>
        </p:nvSpPr>
        <p:spPr>
          <a:xfrm>
            <a:off x="-7872" y="1600200"/>
            <a:ext cx="2131600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b="1" dirty="0">
                <a:solidFill>
                  <a:srgbClr val="002060"/>
                </a:solidFill>
              </a:rPr>
              <a:t>А. Бензин</a:t>
            </a:r>
            <a:endParaRPr lang="be-BY" sz="28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/>
              <a:t>  </a:t>
            </a:r>
            <a:endParaRPr lang="be-BY" dirty="0"/>
          </a:p>
        </p:txBody>
      </p:sp>
      <p:sp>
        <p:nvSpPr>
          <p:cNvPr id="4" name="Текст 5"/>
          <p:cNvSpPr txBox="1">
            <a:spLocks/>
          </p:cNvSpPr>
          <p:nvPr/>
        </p:nvSpPr>
        <p:spPr>
          <a:xfrm>
            <a:off x="12019" y="2123094"/>
            <a:ext cx="1607653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b="1" dirty="0" err="1">
                <a:solidFill>
                  <a:srgbClr val="002060"/>
                </a:solidFill>
              </a:rPr>
              <a:t>Б.Уголь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endParaRPr lang="be-BY" sz="28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be-BY" dirty="0"/>
          </a:p>
        </p:txBody>
      </p:sp>
      <p:sp>
        <p:nvSpPr>
          <p:cNvPr id="5" name="Текст 4"/>
          <p:cNvSpPr txBox="1">
            <a:spLocks/>
          </p:cNvSpPr>
          <p:nvPr/>
        </p:nvSpPr>
        <p:spPr>
          <a:xfrm>
            <a:off x="-7872" y="2636912"/>
            <a:ext cx="1949575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b="1" dirty="0">
                <a:solidFill>
                  <a:srgbClr val="002060"/>
                </a:solidFill>
              </a:rPr>
              <a:t>В. Дрова</a:t>
            </a:r>
            <a:endParaRPr lang="be-BY" sz="28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be-BY" dirty="0"/>
          </a:p>
        </p:txBody>
      </p:sp>
      <p:sp>
        <p:nvSpPr>
          <p:cNvPr id="6" name="Текст 3"/>
          <p:cNvSpPr txBox="1">
            <a:spLocks/>
          </p:cNvSpPr>
          <p:nvPr/>
        </p:nvSpPr>
        <p:spPr>
          <a:xfrm>
            <a:off x="36871" y="3122560"/>
            <a:ext cx="1649620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b="1" dirty="0">
                <a:solidFill>
                  <a:srgbClr val="002060"/>
                </a:solidFill>
              </a:rPr>
              <a:t>Г. Торф</a:t>
            </a:r>
            <a:endParaRPr lang="be-BY" sz="28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2800" dirty="0"/>
              <a:t> </a:t>
            </a:r>
            <a:endParaRPr lang="be-BY" sz="2800" dirty="0"/>
          </a:p>
        </p:txBody>
      </p:sp>
      <p:sp>
        <p:nvSpPr>
          <p:cNvPr id="7" name="Текст 6"/>
          <p:cNvSpPr txBox="1">
            <a:spLocks/>
          </p:cNvSpPr>
          <p:nvPr/>
        </p:nvSpPr>
        <p:spPr>
          <a:xfrm>
            <a:off x="-30612" y="3579760"/>
            <a:ext cx="3944629" cy="72008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b="1" dirty="0">
                <a:solidFill>
                  <a:srgbClr val="002060"/>
                </a:solidFill>
              </a:rPr>
              <a:t>Д. Дизельное топливо</a:t>
            </a:r>
            <a:endParaRPr lang="be-BY" sz="2800" b="1" dirty="0">
              <a:solidFill>
                <a:srgbClr val="002060"/>
              </a:solidFill>
            </a:endParaRPr>
          </a:p>
        </p:txBody>
      </p:sp>
      <p:sp>
        <p:nvSpPr>
          <p:cNvPr id="23" name="Стрелка вправо 22">
            <a:hlinkClick r:id="rId2" action="ppaction://hlinksldjump"/>
          </p:cNvPr>
          <p:cNvSpPr/>
          <p:nvPr/>
        </p:nvSpPr>
        <p:spPr>
          <a:xfrm>
            <a:off x="7866996" y="5933502"/>
            <a:ext cx="936104" cy="61019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Group 6"/>
          <p:cNvGrpSpPr>
            <a:grpSpLocks/>
          </p:cNvGrpSpPr>
          <p:nvPr/>
        </p:nvGrpSpPr>
        <p:grpSpPr bwMode="auto">
          <a:xfrm>
            <a:off x="5945454" y="1828800"/>
            <a:ext cx="2045050" cy="761096"/>
            <a:chOff x="3560" y="1298"/>
            <a:chExt cx="1951" cy="680"/>
          </a:xfrm>
        </p:grpSpPr>
        <p:sp>
          <p:nvSpPr>
            <p:cNvPr id="18" name="AutoShape 7"/>
            <p:cNvSpPr>
              <a:spLocks noChangeArrowheads="1"/>
            </p:cNvSpPr>
            <p:nvPr/>
          </p:nvSpPr>
          <p:spPr bwMode="auto">
            <a:xfrm>
              <a:off x="3560" y="1298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008000"/>
                  </a:solidFill>
                </a:rPr>
                <a:t>ОТЛИЧНО!</a:t>
              </a:r>
            </a:p>
          </p:txBody>
        </p:sp>
        <p:pic>
          <p:nvPicPr>
            <p:cNvPr id="19" name="Picture 8" descr="big_smiles_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1389"/>
              <a:ext cx="60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4" name="Group 18"/>
          <p:cNvGrpSpPr>
            <a:grpSpLocks/>
          </p:cNvGrpSpPr>
          <p:nvPr/>
        </p:nvGrpSpPr>
        <p:grpSpPr bwMode="auto">
          <a:xfrm>
            <a:off x="2779965" y="1731589"/>
            <a:ext cx="2283850" cy="783011"/>
            <a:chOff x="3560" y="2341"/>
            <a:chExt cx="1951" cy="680"/>
          </a:xfrm>
        </p:grpSpPr>
        <p:sp>
          <p:nvSpPr>
            <p:cNvPr id="25" name="AutoShape 19"/>
            <p:cNvSpPr>
              <a:spLocks noChangeArrowheads="1"/>
            </p:cNvSpPr>
            <p:nvPr/>
          </p:nvSpPr>
          <p:spPr bwMode="auto">
            <a:xfrm>
              <a:off x="3560" y="2341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2400" b="1" dirty="0">
                  <a:solidFill>
                    <a:srgbClr val="FF0000"/>
                  </a:solidFill>
                </a:rPr>
                <a:t> </a:t>
              </a:r>
            </a:p>
            <a:p>
              <a:pPr algn="r">
                <a:defRPr/>
              </a:pPr>
              <a:r>
                <a:rPr lang="ru-RU" sz="2400" b="1" dirty="0">
                  <a:solidFill>
                    <a:srgbClr val="FF0000"/>
                  </a:solidFill>
                </a:rPr>
                <a:t>Ошибочка!</a:t>
              </a:r>
            </a:p>
          </p:txBody>
        </p:sp>
        <p:pic>
          <p:nvPicPr>
            <p:cNvPr id="26" name="Picture 20" descr="super_smilies05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1" y="2478"/>
              <a:ext cx="545" cy="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Заголовок 1"/>
          <p:cNvSpPr txBox="1">
            <a:spLocks/>
          </p:cNvSpPr>
          <p:nvPr/>
        </p:nvSpPr>
        <p:spPr>
          <a:xfrm>
            <a:off x="36871" y="404664"/>
            <a:ext cx="9107129" cy="936104"/>
          </a:xfrm>
          <a:prstGeom prst="rect">
            <a:avLst/>
          </a:prstGeom>
        </p:spPr>
        <p:txBody>
          <a:bodyPr>
            <a:normAutofit fontScale="975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Какое топливо добывают в болоте?</a:t>
            </a:r>
            <a:endParaRPr lang="be-BY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510" y="3410053"/>
            <a:ext cx="3563888" cy="222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541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:dissolve/>
      </p:transition>
    </mc:Choice>
    <mc:Fallback xmlns="">
      <p:transition spd="slow" advClick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1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75729" y="2276872"/>
            <a:ext cx="21996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Верно</a:t>
            </a:r>
            <a:r>
              <a: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300193" y="2282492"/>
            <a:ext cx="291131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Неверно</a:t>
            </a:r>
            <a:r>
              <a: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</p:txBody>
      </p:sp>
      <p:grpSp>
        <p:nvGrpSpPr>
          <p:cNvPr id="9" name="Group 24"/>
          <p:cNvGrpSpPr>
            <a:grpSpLocks/>
          </p:cNvGrpSpPr>
          <p:nvPr/>
        </p:nvGrpSpPr>
        <p:grpSpPr bwMode="auto">
          <a:xfrm>
            <a:off x="6650872" y="3987496"/>
            <a:ext cx="2089150" cy="647700"/>
            <a:chOff x="2925" y="2976"/>
            <a:chExt cx="1907" cy="635"/>
          </a:xfrm>
        </p:grpSpPr>
        <p:sp>
          <p:nvSpPr>
            <p:cNvPr id="10" name="AutoShape 25"/>
            <p:cNvSpPr>
              <a:spLocks noChangeArrowheads="1"/>
            </p:cNvSpPr>
            <p:nvPr/>
          </p:nvSpPr>
          <p:spPr bwMode="auto">
            <a:xfrm>
              <a:off x="2925" y="2976"/>
              <a:ext cx="1907" cy="635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endParaRPr lang="ru-RU" sz="2400" b="1" dirty="0">
                <a:solidFill>
                  <a:srgbClr val="FF0000"/>
                </a:solidFill>
              </a:endParaRPr>
            </a:p>
            <a:p>
              <a:pPr algn="r">
                <a:defRPr/>
              </a:pPr>
              <a:r>
                <a:rPr lang="ru-RU" sz="1400" b="1" dirty="0">
                  <a:solidFill>
                    <a:srgbClr val="FF0000"/>
                  </a:solidFill>
                </a:rPr>
                <a:t> ПОПРОБУЙ </a:t>
              </a:r>
            </a:p>
            <a:p>
              <a:pPr algn="r">
                <a:defRPr/>
              </a:pPr>
              <a:r>
                <a:rPr lang="ru-RU" sz="1400" b="1" dirty="0">
                  <a:solidFill>
                    <a:srgbClr val="FF0000"/>
                  </a:solidFill>
                </a:rPr>
                <a:t>ЕЩЁ РАЗ!</a:t>
              </a:r>
            </a:p>
            <a:p>
              <a:pPr algn="r">
                <a:defRPr/>
              </a:pPr>
              <a:endParaRPr lang="ru-RU" sz="2400" b="1" dirty="0">
                <a:solidFill>
                  <a:srgbClr val="FF0000"/>
                </a:solidFill>
              </a:endParaRPr>
            </a:p>
          </p:txBody>
        </p:sp>
        <p:pic>
          <p:nvPicPr>
            <p:cNvPr id="11" name="Picture 26" descr="super_smilies012"/>
            <p:cNvPicPr>
              <a:picLocks noChangeAspect="1" noChangeArrowheads="1" noCrop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6" y="3022"/>
              <a:ext cx="679" cy="566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pic>
      </p:grpSp>
      <p:sp>
        <p:nvSpPr>
          <p:cNvPr id="12" name="Стрелка вправо 11">
            <a:hlinkClick r:id="rId3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0" y="404664"/>
            <a:ext cx="8985176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Этот знак запрещает бросать зажжённую спичку</a:t>
            </a:r>
            <a:endParaRPr lang="be-BY" sz="4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276872"/>
            <a:ext cx="3528393" cy="3528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7" name="Group 6"/>
          <p:cNvGrpSpPr>
            <a:grpSpLocks/>
          </p:cNvGrpSpPr>
          <p:nvPr/>
        </p:nvGrpSpPr>
        <p:grpSpPr bwMode="auto">
          <a:xfrm>
            <a:off x="434790" y="3767665"/>
            <a:ext cx="2045050" cy="761096"/>
            <a:chOff x="3560" y="1298"/>
            <a:chExt cx="1951" cy="680"/>
          </a:xfrm>
        </p:grpSpPr>
        <p:sp>
          <p:nvSpPr>
            <p:cNvPr id="18" name="AutoShape 7"/>
            <p:cNvSpPr>
              <a:spLocks noChangeArrowheads="1"/>
            </p:cNvSpPr>
            <p:nvPr/>
          </p:nvSpPr>
          <p:spPr bwMode="auto">
            <a:xfrm>
              <a:off x="3560" y="1298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008000"/>
                  </a:solidFill>
                </a:rPr>
                <a:t>ОТЛИЧНО!</a:t>
              </a:r>
            </a:p>
          </p:txBody>
        </p:sp>
        <p:pic>
          <p:nvPicPr>
            <p:cNvPr id="19" name="Picture 8" descr="big_smiles_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1389"/>
              <a:ext cx="60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8888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28600"/>
            <a:ext cx="9144000" cy="1371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3200" b="1" dirty="0">
                <a:ln w="31550" cmpd="sng">
                  <a:solidFill>
                    <a:srgbClr val="C0000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ahoma" pitchFamily="34" charset="0"/>
                <a:ea typeface="+mn-ea"/>
                <a:cs typeface="+mn-cs"/>
              </a:rPr>
            </a:br>
            <a:endParaRPr lang="be-BY" sz="3200" b="1" dirty="0">
              <a:ln w="31550" cmpd="sng">
                <a:solidFill>
                  <a:srgbClr val="C00000"/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Текст 2"/>
          <p:cNvSpPr txBox="1">
            <a:spLocks/>
          </p:cNvSpPr>
          <p:nvPr/>
        </p:nvSpPr>
        <p:spPr>
          <a:xfrm>
            <a:off x="0" y="2204864"/>
            <a:ext cx="2195736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b="1" dirty="0">
                <a:solidFill>
                  <a:srgbClr val="002060"/>
                </a:solidFill>
              </a:rPr>
              <a:t>А. </a:t>
            </a:r>
            <a:r>
              <a:rPr lang="en-US" sz="2800" b="1" dirty="0">
                <a:solidFill>
                  <a:srgbClr val="002060"/>
                </a:solidFill>
              </a:rPr>
              <a:t>E-mail</a:t>
            </a:r>
            <a:endParaRPr lang="be-BY" sz="28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/>
              <a:t>  </a:t>
            </a:r>
            <a:endParaRPr lang="be-BY" dirty="0"/>
          </a:p>
        </p:txBody>
      </p:sp>
      <p:sp>
        <p:nvSpPr>
          <p:cNvPr id="4" name="Текст 5"/>
          <p:cNvSpPr txBox="1">
            <a:spLocks/>
          </p:cNvSpPr>
          <p:nvPr/>
        </p:nvSpPr>
        <p:spPr>
          <a:xfrm>
            <a:off x="-24504" y="2743200"/>
            <a:ext cx="5183201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b="1" dirty="0">
                <a:solidFill>
                  <a:srgbClr val="002060"/>
                </a:solidFill>
              </a:rPr>
              <a:t>Б. Адрес, какая сегодня погода</a:t>
            </a:r>
            <a:endParaRPr lang="be-BY" sz="28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be-BY" dirty="0"/>
          </a:p>
        </p:txBody>
      </p:sp>
      <p:sp>
        <p:nvSpPr>
          <p:cNvPr id="5" name="Текст 4"/>
          <p:cNvSpPr txBox="1">
            <a:spLocks/>
          </p:cNvSpPr>
          <p:nvPr/>
        </p:nvSpPr>
        <p:spPr>
          <a:xfrm>
            <a:off x="-32315" y="3296265"/>
            <a:ext cx="8951836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b="1" dirty="0">
                <a:solidFill>
                  <a:srgbClr val="002060"/>
                </a:solidFill>
              </a:rPr>
              <a:t>В. Телефон, своих друзей, почтовый индекс</a:t>
            </a:r>
            <a:endParaRPr lang="be-BY" sz="28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be-BY" dirty="0"/>
          </a:p>
        </p:txBody>
      </p:sp>
      <p:sp>
        <p:nvSpPr>
          <p:cNvPr id="6" name="Текст 3"/>
          <p:cNvSpPr txBox="1">
            <a:spLocks/>
          </p:cNvSpPr>
          <p:nvPr/>
        </p:nvSpPr>
        <p:spPr>
          <a:xfrm>
            <a:off x="-32315" y="3789040"/>
            <a:ext cx="8532440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b="1" dirty="0">
                <a:solidFill>
                  <a:srgbClr val="002060"/>
                </a:solidFill>
              </a:rPr>
              <a:t>Г. Адрес ближайшего отделения полиции</a:t>
            </a:r>
            <a:endParaRPr lang="be-BY" sz="28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be-BY" dirty="0"/>
          </a:p>
          <a:p>
            <a:pPr marL="0" indent="0">
              <a:buNone/>
            </a:pPr>
            <a:r>
              <a:rPr lang="ru-RU" dirty="0"/>
              <a:t> </a:t>
            </a:r>
            <a:endParaRPr lang="be-BY" dirty="0"/>
          </a:p>
        </p:txBody>
      </p:sp>
      <p:sp>
        <p:nvSpPr>
          <p:cNvPr id="7" name="Текст 6"/>
          <p:cNvSpPr txBox="1">
            <a:spLocks/>
          </p:cNvSpPr>
          <p:nvPr/>
        </p:nvSpPr>
        <p:spPr>
          <a:xfrm>
            <a:off x="-24504" y="4293096"/>
            <a:ext cx="9107130" cy="72008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b="1" dirty="0">
                <a:solidFill>
                  <a:srgbClr val="002060"/>
                </a:solidFill>
              </a:rPr>
              <a:t>Д. Свой точный адрес, фамилию, имя и что горит.</a:t>
            </a:r>
            <a:endParaRPr lang="be-BY" sz="2800" b="1" dirty="0">
              <a:solidFill>
                <a:srgbClr val="002060"/>
              </a:solidFill>
            </a:endParaRPr>
          </a:p>
        </p:txBody>
      </p:sp>
      <p:sp>
        <p:nvSpPr>
          <p:cNvPr id="23" name="Стрелка вправо 22">
            <a:hlinkClick r:id="rId2" action="ppaction://hlinksldjump"/>
          </p:cNvPr>
          <p:cNvSpPr/>
          <p:nvPr/>
        </p:nvSpPr>
        <p:spPr>
          <a:xfrm>
            <a:off x="7866996" y="5933502"/>
            <a:ext cx="936104" cy="61019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Group 6"/>
          <p:cNvGrpSpPr>
            <a:grpSpLocks/>
          </p:cNvGrpSpPr>
          <p:nvPr/>
        </p:nvGrpSpPr>
        <p:grpSpPr bwMode="auto">
          <a:xfrm>
            <a:off x="827584" y="5552954"/>
            <a:ext cx="2045050" cy="761096"/>
            <a:chOff x="3560" y="1298"/>
            <a:chExt cx="1951" cy="680"/>
          </a:xfrm>
        </p:grpSpPr>
        <p:sp>
          <p:nvSpPr>
            <p:cNvPr id="18" name="AutoShape 7"/>
            <p:cNvSpPr>
              <a:spLocks noChangeArrowheads="1"/>
            </p:cNvSpPr>
            <p:nvPr/>
          </p:nvSpPr>
          <p:spPr bwMode="auto">
            <a:xfrm>
              <a:off x="3560" y="1298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008000"/>
                  </a:solidFill>
                </a:rPr>
                <a:t>ОТЛИЧНО!</a:t>
              </a:r>
            </a:p>
          </p:txBody>
        </p:sp>
        <p:pic>
          <p:nvPicPr>
            <p:cNvPr id="19" name="Picture 8" descr="big_smiles_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1389"/>
              <a:ext cx="60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4" name="Group 18"/>
          <p:cNvGrpSpPr>
            <a:grpSpLocks/>
          </p:cNvGrpSpPr>
          <p:nvPr/>
        </p:nvGrpSpPr>
        <p:grpSpPr bwMode="auto">
          <a:xfrm>
            <a:off x="4712033" y="5574046"/>
            <a:ext cx="2283850" cy="783011"/>
            <a:chOff x="3560" y="2341"/>
            <a:chExt cx="1951" cy="680"/>
          </a:xfrm>
        </p:grpSpPr>
        <p:sp>
          <p:nvSpPr>
            <p:cNvPr id="25" name="AutoShape 19"/>
            <p:cNvSpPr>
              <a:spLocks noChangeArrowheads="1"/>
            </p:cNvSpPr>
            <p:nvPr/>
          </p:nvSpPr>
          <p:spPr bwMode="auto">
            <a:xfrm>
              <a:off x="3560" y="2341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2400" b="1" dirty="0">
                  <a:solidFill>
                    <a:srgbClr val="FF0000"/>
                  </a:solidFill>
                </a:rPr>
                <a:t> </a:t>
              </a:r>
            </a:p>
            <a:p>
              <a:pPr algn="r">
                <a:defRPr/>
              </a:pPr>
              <a:r>
                <a:rPr lang="ru-RU" sz="2400" b="1" dirty="0">
                  <a:solidFill>
                    <a:srgbClr val="FF0000"/>
                  </a:solidFill>
                </a:rPr>
                <a:t>Ошибочка!</a:t>
              </a:r>
            </a:p>
          </p:txBody>
        </p:sp>
        <p:pic>
          <p:nvPicPr>
            <p:cNvPr id="26" name="Picture 20" descr="super_smilies05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1" y="2478"/>
              <a:ext cx="545" cy="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Заголовок 1"/>
          <p:cNvSpPr txBox="1">
            <a:spLocks/>
          </p:cNvSpPr>
          <p:nvPr/>
        </p:nvSpPr>
        <p:spPr>
          <a:xfrm>
            <a:off x="683568" y="231590"/>
            <a:ext cx="7696200" cy="1371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Что ты должен сообщить, вызывая пожарных?</a:t>
            </a:r>
            <a:endParaRPr lang="be-BY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3122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:dissolve/>
      </p:transition>
    </mc:Choice>
    <mc:Fallback xmlns="">
      <p:transition spd="slow" advClick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1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75729" y="2276872"/>
            <a:ext cx="25266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905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Верно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929322" y="2282492"/>
            <a:ext cx="328218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905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Неверно</a:t>
            </a:r>
            <a:r>
              <a:rPr lang="ru-RU" sz="5400" b="1" cap="none" spc="0" dirty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</p:txBody>
      </p:sp>
      <p:sp>
        <p:nvSpPr>
          <p:cNvPr id="12" name="Стрелка вправо 11">
            <a:hlinkClick r:id="rId2" action="ppaction://hlinksldjump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Group 6"/>
          <p:cNvGrpSpPr>
            <a:grpSpLocks/>
          </p:cNvGrpSpPr>
          <p:nvPr/>
        </p:nvGrpSpPr>
        <p:grpSpPr bwMode="auto">
          <a:xfrm>
            <a:off x="428501" y="3786692"/>
            <a:ext cx="2045050" cy="761096"/>
            <a:chOff x="3554" y="1315"/>
            <a:chExt cx="1951" cy="680"/>
          </a:xfrm>
        </p:grpSpPr>
        <p:sp>
          <p:nvSpPr>
            <p:cNvPr id="18" name="AutoShape 7"/>
            <p:cNvSpPr>
              <a:spLocks noChangeArrowheads="1"/>
            </p:cNvSpPr>
            <p:nvPr/>
          </p:nvSpPr>
          <p:spPr bwMode="auto">
            <a:xfrm>
              <a:off x="3554" y="1315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sz="1400" b="1" dirty="0">
                  <a:solidFill>
                    <a:srgbClr val="008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       </a:t>
              </a:r>
              <a:r>
                <a:rPr lang="ru-RU" sz="1600" b="1" dirty="0">
                  <a:solidFill>
                    <a:srgbClr val="008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ОТЛИЧНО</a:t>
              </a:r>
              <a:r>
                <a:rPr lang="ru-RU" sz="1400" b="1" dirty="0">
                  <a:solidFill>
                    <a:srgbClr val="008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!</a:t>
              </a:r>
            </a:p>
          </p:txBody>
        </p:sp>
        <p:pic>
          <p:nvPicPr>
            <p:cNvPr id="19" name="Picture 8" descr="big_smiles_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1389"/>
              <a:ext cx="60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Заголовок 1"/>
          <p:cNvSpPr txBox="1">
            <a:spLocks/>
          </p:cNvSpPr>
          <p:nvPr/>
        </p:nvSpPr>
        <p:spPr>
          <a:xfrm>
            <a:off x="0" y="285728"/>
            <a:ext cx="9144000" cy="148708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spc="50" dirty="0">
                <a:ln w="13500">
                  <a:solidFill>
                    <a:srgbClr val="002B82">
                      <a:alpha val="6500"/>
                    </a:srgbClr>
                  </a:solidFill>
                  <a:prstDash val="solid"/>
                </a:ln>
                <a:solidFill>
                  <a:srgbClr val="002B82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Пожарная машина красного цвета, потому что красный цвет – символ огня, и для того, чтобы ей уступали место?</a:t>
            </a:r>
            <a:endParaRPr lang="be-BY" sz="3600" b="1" spc="50" dirty="0">
              <a:ln w="13500">
                <a:solidFill>
                  <a:srgbClr val="002B82">
                    <a:alpha val="6500"/>
                  </a:srgbClr>
                </a:solidFill>
                <a:prstDash val="solid"/>
              </a:ln>
              <a:solidFill>
                <a:srgbClr val="002B82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grpSp>
        <p:nvGrpSpPr>
          <p:cNvPr id="20" name="Group 18"/>
          <p:cNvGrpSpPr>
            <a:grpSpLocks/>
          </p:cNvGrpSpPr>
          <p:nvPr/>
        </p:nvGrpSpPr>
        <p:grpSpPr bwMode="auto">
          <a:xfrm>
            <a:off x="6876256" y="3714475"/>
            <a:ext cx="2160141" cy="784860"/>
            <a:chOff x="3560" y="2197"/>
            <a:chExt cx="1951" cy="824"/>
          </a:xfrm>
        </p:grpSpPr>
        <p:sp>
          <p:nvSpPr>
            <p:cNvPr id="21" name="AutoShape 19"/>
            <p:cNvSpPr>
              <a:spLocks noChangeArrowheads="1"/>
            </p:cNvSpPr>
            <p:nvPr/>
          </p:nvSpPr>
          <p:spPr bwMode="auto">
            <a:xfrm>
              <a:off x="3560" y="2197"/>
              <a:ext cx="1951" cy="824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FF0000"/>
                  </a:solidFill>
                </a:rPr>
                <a:t> </a:t>
              </a:r>
            </a:p>
            <a:p>
              <a:pPr algn="r">
                <a:defRPr/>
              </a:pPr>
              <a:r>
                <a:rPr lang="ru-RU" sz="16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Ошибочка!</a:t>
              </a:r>
            </a:p>
          </p:txBody>
        </p:sp>
        <p:pic>
          <p:nvPicPr>
            <p:cNvPr id="22" name="Picture 20" descr="super_smilies05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1" y="2341"/>
              <a:ext cx="667" cy="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370" y="3573016"/>
            <a:ext cx="3828731" cy="222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01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:dissolve/>
      </p:transition>
    </mc:Choice>
    <mc:Fallback xmlns="">
      <p:transition spd="slow" advClick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353542"/>
            <a:ext cx="25266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Верно</a:t>
            </a:r>
            <a:r>
              <a:rPr lang="ru-RU" sz="5400" b="1" cap="none" spc="0" dirty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857884" y="1353542"/>
            <a:ext cx="325078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905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Неверно</a:t>
            </a:r>
            <a:r>
              <a:rPr lang="ru-RU" sz="5400" b="1" cap="none" spc="0" dirty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</p:txBody>
      </p:sp>
      <p:sp>
        <p:nvSpPr>
          <p:cNvPr id="12" name="Стрелка вправо 11">
            <a:hlinkClick r:id="" action="ppaction://noaction"/>
          </p:cNvPr>
          <p:cNvSpPr/>
          <p:nvPr/>
        </p:nvSpPr>
        <p:spPr>
          <a:xfrm>
            <a:off x="7695447" y="5936506"/>
            <a:ext cx="936104" cy="61019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0" y="33265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 время пожара можно пользоваться лифтом.</a:t>
            </a:r>
            <a:endParaRPr lang="ru-RU" sz="3600" dirty="0">
              <a:ln w="12700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grpSp>
        <p:nvGrpSpPr>
          <p:cNvPr id="17" name="Group 6"/>
          <p:cNvGrpSpPr>
            <a:grpSpLocks/>
          </p:cNvGrpSpPr>
          <p:nvPr/>
        </p:nvGrpSpPr>
        <p:grpSpPr bwMode="auto">
          <a:xfrm>
            <a:off x="2199641" y="2322323"/>
            <a:ext cx="2045050" cy="761096"/>
            <a:chOff x="3560" y="1298"/>
            <a:chExt cx="1951" cy="680"/>
          </a:xfrm>
        </p:grpSpPr>
        <p:sp>
          <p:nvSpPr>
            <p:cNvPr id="18" name="AutoShape 7"/>
            <p:cNvSpPr>
              <a:spLocks noChangeArrowheads="1"/>
            </p:cNvSpPr>
            <p:nvPr/>
          </p:nvSpPr>
          <p:spPr bwMode="auto">
            <a:xfrm>
              <a:off x="3560" y="1298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600" b="1" dirty="0">
                  <a:solidFill>
                    <a:srgbClr val="008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ОТЛИЧНО!</a:t>
              </a:r>
            </a:p>
          </p:txBody>
        </p:sp>
        <p:pic>
          <p:nvPicPr>
            <p:cNvPr id="19" name="Picture 8" descr="big_smiles_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1389"/>
              <a:ext cx="60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 18"/>
          <p:cNvGrpSpPr>
            <a:grpSpLocks/>
          </p:cNvGrpSpPr>
          <p:nvPr/>
        </p:nvGrpSpPr>
        <p:grpSpPr bwMode="auto">
          <a:xfrm>
            <a:off x="4815384" y="2322323"/>
            <a:ext cx="2160141" cy="761096"/>
            <a:chOff x="3560" y="2341"/>
            <a:chExt cx="1951" cy="680"/>
          </a:xfrm>
        </p:grpSpPr>
        <p:sp>
          <p:nvSpPr>
            <p:cNvPr id="21" name="AutoShape 19"/>
            <p:cNvSpPr>
              <a:spLocks noChangeArrowheads="1"/>
            </p:cNvSpPr>
            <p:nvPr/>
          </p:nvSpPr>
          <p:spPr bwMode="auto">
            <a:xfrm>
              <a:off x="3560" y="2341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FF0000"/>
                  </a:solidFill>
                </a:rPr>
                <a:t> </a:t>
              </a:r>
              <a:r>
                <a:rPr lang="ru-RU" sz="16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Ошибочка!</a:t>
              </a:r>
            </a:p>
          </p:txBody>
        </p:sp>
        <p:pic>
          <p:nvPicPr>
            <p:cNvPr id="22" name="Picture 20" descr="super_smilies05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1" y="2341"/>
              <a:ext cx="592" cy="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166" y="3284984"/>
            <a:ext cx="5376404" cy="321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26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:dissolve/>
      </p:transition>
    </mc:Choice>
    <mc:Fallback xmlns="">
      <p:transition spd="slow" advClick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728" y="214290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Огнеопасные предметы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1071546"/>
            <a:ext cx="842493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На картинках изображены огнеопасные предметы и просто опасные предметы. Нужно убрать картинку с изображением предмета, который не представляет угрозы для возникновения пожара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611900"/>
            <a:ext cx="1748711" cy="13159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802" y="3611900"/>
            <a:ext cx="2004254" cy="131594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585" y="3611900"/>
            <a:ext cx="1754594" cy="131594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874" y="5085184"/>
            <a:ext cx="2089800" cy="154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085184"/>
            <a:ext cx="2075723" cy="1556792"/>
          </a:xfrm>
          <a:prstGeom prst="rect">
            <a:avLst/>
          </a:prstGeom>
        </p:spPr>
      </p:pic>
      <p:grpSp>
        <p:nvGrpSpPr>
          <p:cNvPr id="9" name="Group 6"/>
          <p:cNvGrpSpPr>
            <a:grpSpLocks/>
          </p:cNvGrpSpPr>
          <p:nvPr/>
        </p:nvGrpSpPr>
        <p:grpSpPr bwMode="auto">
          <a:xfrm>
            <a:off x="344830" y="2806393"/>
            <a:ext cx="1652279" cy="590523"/>
            <a:chOff x="3560" y="1298"/>
            <a:chExt cx="1951" cy="680"/>
          </a:xfrm>
        </p:grpSpPr>
        <p:sp>
          <p:nvSpPr>
            <p:cNvPr id="10" name="AutoShape 7"/>
            <p:cNvSpPr>
              <a:spLocks noChangeArrowheads="1"/>
            </p:cNvSpPr>
            <p:nvPr/>
          </p:nvSpPr>
          <p:spPr bwMode="auto">
            <a:xfrm>
              <a:off x="3560" y="1298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008000"/>
                  </a:solidFill>
                </a:rPr>
                <a:t>ОТЛИЧНО!</a:t>
              </a:r>
            </a:p>
          </p:txBody>
        </p:sp>
        <p:pic>
          <p:nvPicPr>
            <p:cNvPr id="11" name="Picture 8" descr="big_smiles_1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1389"/>
              <a:ext cx="60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8"/>
          <p:cNvGrpSpPr>
            <a:grpSpLocks/>
          </p:cNvGrpSpPr>
          <p:nvPr/>
        </p:nvGrpSpPr>
        <p:grpSpPr bwMode="auto">
          <a:xfrm>
            <a:off x="6732240" y="2840172"/>
            <a:ext cx="2160141" cy="647700"/>
            <a:chOff x="3560" y="2341"/>
            <a:chExt cx="1951" cy="680"/>
          </a:xfrm>
        </p:grpSpPr>
        <p:sp>
          <p:nvSpPr>
            <p:cNvPr id="13" name="AutoShape 19"/>
            <p:cNvSpPr>
              <a:spLocks noChangeArrowheads="1"/>
            </p:cNvSpPr>
            <p:nvPr/>
          </p:nvSpPr>
          <p:spPr bwMode="auto">
            <a:xfrm>
              <a:off x="3560" y="2341"/>
              <a:ext cx="1951" cy="68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r>
                <a:rPr lang="ru-RU" sz="1400" b="1" dirty="0">
                  <a:solidFill>
                    <a:srgbClr val="FF0000"/>
                  </a:solidFill>
                </a:rPr>
                <a:t> </a:t>
              </a:r>
            </a:p>
            <a:p>
              <a:pPr algn="r">
                <a:defRPr/>
              </a:pPr>
              <a:r>
                <a:rPr lang="ru-RU" sz="1600" b="1" dirty="0">
                  <a:solidFill>
                    <a:srgbClr val="FF0000"/>
                  </a:solidFill>
                </a:rPr>
                <a:t>Ошибочка!</a:t>
              </a:r>
            </a:p>
          </p:txBody>
        </p:sp>
        <p:pic>
          <p:nvPicPr>
            <p:cNvPr id="14" name="Picture 20" descr="super_smilies058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1" y="2341"/>
              <a:ext cx="848" cy="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848</TotalTime>
  <Words>552</Words>
  <Application>Microsoft Office PowerPoint</Application>
  <PresentationFormat>Экран (4:3)</PresentationFormat>
  <Paragraphs>144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Arial Black</vt:lpstr>
      <vt:lpstr>Franklin Gothic Book</vt:lpstr>
      <vt:lpstr>Tahoma</vt:lpstr>
      <vt:lpstr>Times New Roman</vt:lpstr>
      <vt:lpstr>Wingdings 2</vt:lpstr>
      <vt:lpstr>Техническая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Люда</dc:creator>
  <cp:lastModifiedBy>User</cp:lastModifiedBy>
  <cp:revision>49</cp:revision>
  <dcterms:created xsi:type="dcterms:W3CDTF">2014-11-08T19:51:57Z</dcterms:created>
  <dcterms:modified xsi:type="dcterms:W3CDTF">2026-01-13T05:45:24Z</dcterms:modified>
</cp:coreProperties>
</file>